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5" r:id="rId12"/>
  </p:sldIdLst>
  <p:sldSz cx="18288000" cy="10287000"/>
  <p:notesSz cx="6858000" cy="9144000"/>
  <p:embeddedFontLst>
    <p:embeddedFont>
      <p:font typeface="Arial Black" panose="020B0A04020102020204" pitchFamily="34" charset="0"/>
      <p:bold r:id="rId14"/>
    </p:embeddedFont>
    <p:embeddedFont>
      <p:font typeface="Helvetica" panose="020B0604020202020204" pitchFamily="34" charset="0"/>
      <p:regular r:id="rId15"/>
      <p:bold r:id="rId16"/>
      <p:italic r:id="rId17"/>
      <p:boldItalic r:id="rId18"/>
    </p:embeddedFont>
    <p:embeddedFont>
      <p:font typeface="Arial Rounded MT Bold" panose="020F0704030504030204" pitchFamily="34" charset="0"/>
      <p:regular r:id="rId19"/>
    </p:embeddedFont>
    <p:embeddedFont>
      <p:font typeface="Aerospace bold" panose="020B0604020202020204" charset="-128"/>
      <p:regular r:id="rId20"/>
    </p:embeddedFont>
    <p:embeddedFont>
      <p:font typeface="Calibri" panose="020F0502020204030204" pitchFamily="34" charset="0"/>
      <p:regular r:id="rId21"/>
      <p:bold r:id="rId22"/>
      <p:italic r:id="rId23"/>
      <p:boldItalic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3" autoAdjust="0"/>
    <p:restoredTop sz="94622" autoAdjust="0"/>
  </p:normalViewPr>
  <p:slideViewPr>
    <p:cSldViewPr>
      <p:cViewPr>
        <p:scale>
          <a:sx n="33" d="100"/>
          <a:sy n="33" d="100"/>
        </p:scale>
        <p:origin x="1248" y="4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E5AB59-5D86-4E2F-B871-559D63527649}" type="datetimeFigureOut">
              <a:rPr lang="en-US" smtClean="0"/>
              <a:t>5/3/2025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5F99A2-79AD-4EB0-A663-D9773A0A05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3310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5F99A2-79AD-4EB0-A663-D9773A0A05C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2035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5F99A2-79AD-4EB0-A663-D9773A0A05C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3062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0" Type="http://schemas.openxmlformats.org/officeDocument/2006/relationships/image" Target="../media/image9.svg"/><Relationship Id="rId9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11" Type="http://schemas.openxmlformats.org/officeDocument/2006/relationships/image" Target="../media/image2.png"/><Relationship Id="rId6" Type="http://schemas.openxmlformats.org/officeDocument/2006/relationships/image" Target="../media/image5.svg"/><Relationship Id="rId10" Type="http://schemas.openxmlformats.org/officeDocument/2006/relationships/image" Target="../media/image9.svg"/><Relationship Id="rId9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3.png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10" Type="http://schemas.openxmlformats.org/officeDocument/2006/relationships/image" Target="../media/image7.svg"/><Relationship Id="rId9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3.png"/><Relationship Id="rId7" Type="http://schemas.openxmlformats.org/officeDocument/2006/relationships/image" Target="../media/image4.png"/><Relationship Id="rId12" Type="http://schemas.openxmlformats.org/officeDocument/2006/relationships/image" Target="../media/image5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11" Type="http://schemas.openxmlformats.org/officeDocument/2006/relationships/image" Target="../media/image2.png"/><Relationship Id="rId10" Type="http://schemas.openxmlformats.org/officeDocument/2006/relationships/image" Target="../media/image7.svg"/><Relationship Id="rId9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0" Type="http://schemas.openxmlformats.org/officeDocument/2006/relationships/image" Target="../media/image7.svg"/><Relationship Id="rId9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3.png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9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0" Type="http://schemas.openxmlformats.org/officeDocument/2006/relationships/image" Target="../media/image10.jpeg"/><Relationship Id="rId9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291677" y="-370742"/>
            <a:ext cx="22871353" cy="11028485"/>
            <a:chOff x="0" y="0"/>
            <a:chExt cx="30495138" cy="14704646"/>
          </a:xfrm>
        </p:grpSpPr>
        <p:sp>
          <p:nvSpPr>
            <p:cNvPr id="3" name="Freeform 3"/>
            <p:cNvSpPr/>
            <p:nvPr/>
          </p:nvSpPr>
          <p:spPr>
            <a:xfrm>
              <a:off x="0" y="61028"/>
              <a:ext cx="15034831" cy="14643618"/>
            </a:xfrm>
            <a:custGeom>
              <a:avLst/>
              <a:gdLst/>
              <a:ahLst/>
              <a:cxnLst/>
              <a:rect l="l" t="t" r="r" b="b"/>
              <a:pathLst>
                <a:path w="15034831" h="14643618">
                  <a:moveTo>
                    <a:pt x="0" y="0"/>
                  </a:moveTo>
                  <a:lnTo>
                    <a:pt x="15034831" y="0"/>
                  </a:lnTo>
                  <a:lnTo>
                    <a:pt x="15034831" y="14643618"/>
                  </a:lnTo>
                  <a:lnTo>
                    <a:pt x="0" y="146436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5460307" y="0"/>
              <a:ext cx="15034831" cy="14643618"/>
            </a:xfrm>
            <a:custGeom>
              <a:avLst/>
              <a:gdLst/>
              <a:ahLst/>
              <a:cxnLst/>
              <a:rect l="l" t="t" r="r" b="b"/>
              <a:pathLst>
                <a:path w="15034831" h="14643618">
                  <a:moveTo>
                    <a:pt x="0" y="0"/>
                  </a:moveTo>
                  <a:lnTo>
                    <a:pt x="15034831" y="0"/>
                  </a:lnTo>
                  <a:lnTo>
                    <a:pt x="15034831" y="14643618"/>
                  </a:lnTo>
                  <a:lnTo>
                    <a:pt x="0" y="146436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  <p:sp>
        <p:nvSpPr>
          <p:cNvPr id="11" name="Rectangle 10"/>
          <p:cNvSpPr/>
          <p:nvPr/>
        </p:nvSpPr>
        <p:spPr>
          <a:xfrm>
            <a:off x="1019193" y="1228788"/>
            <a:ext cx="16568720" cy="7843776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779991" y="959288"/>
            <a:ext cx="566466" cy="519824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8805743" y="866451"/>
            <a:ext cx="566466" cy="519824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17214417" y="935475"/>
            <a:ext cx="566466" cy="519824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749614" y="4853915"/>
            <a:ext cx="565326" cy="533400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753190" y="8884475"/>
            <a:ext cx="565326" cy="533400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9267109" y="8815451"/>
            <a:ext cx="565326" cy="533400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17255272" y="8879212"/>
            <a:ext cx="565326" cy="533400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17324464" y="4831604"/>
            <a:ext cx="566466" cy="519824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241083" y="2574057"/>
            <a:ext cx="15675317" cy="17312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491"/>
              </a:lnSpc>
            </a:pPr>
            <a:r>
              <a:rPr lang="en-US" sz="13908" dirty="0" smtClean="0">
                <a:solidFill>
                  <a:srgbClr val="000000"/>
                </a:solidFill>
                <a:latin typeface="Aerospace bold"/>
                <a:ea typeface="Aerospace bold"/>
                <a:cs typeface="Aerospace bold"/>
                <a:sym typeface="Aerospace bold"/>
              </a:rPr>
              <a:t>PL/SQL</a:t>
            </a:r>
            <a:endParaRPr lang="en-US" sz="13908" dirty="0">
              <a:solidFill>
                <a:srgbClr val="000000"/>
              </a:solidFill>
              <a:latin typeface="Aerospace bold"/>
              <a:ea typeface="Aerospace bold"/>
              <a:cs typeface="Aerospace bold"/>
              <a:sym typeface="Aerospace bold"/>
            </a:endParaRPr>
          </a:p>
        </p:txBody>
      </p:sp>
      <p:sp>
        <p:nvSpPr>
          <p:cNvPr id="7" name="Freeform 7"/>
          <p:cNvSpPr/>
          <p:nvPr/>
        </p:nvSpPr>
        <p:spPr>
          <a:xfrm>
            <a:off x="15697200" y="1435408"/>
            <a:ext cx="1574492" cy="1574492"/>
          </a:xfrm>
          <a:custGeom>
            <a:avLst/>
            <a:gdLst/>
            <a:ahLst/>
            <a:cxnLst/>
            <a:rect l="l" t="t" r="r" b="b"/>
            <a:pathLst>
              <a:path w="1574492" h="1574492">
                <a:moveTo>
                  <a:pt x="0" y="0"/>
                </a:moveTo>
                <a:lnTo>
                  <a:pt x="1574492" y="0"/>
                </a:lnTo>
                <a:lnTo>
                  <a:pt x="1574492" y="1574492"/>
                </a:lnTo>
                <a:lnTo>
                  <a:pt x="0" y="15744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306342" y="6562541"/>
            <a:ext cx="1613877" cy="2543359"/>
          </a:xfrm>
          <a:custGeom>
            <a:avLst/>
            <a:gdLst/>
            <a:ahLst/>
            <a:cxnLst/>
            <a:rect l="l" t="t" r="r" b="b"/>
            <a:pathLst>
              <a:path w="1613877" h="2543359">
                <a:moveTo>
                  <a:pt x="0" y="0"/>
                </a:moveTo>
                <a:lnTo>
                  <a:pt x="1613876" y="0"/>
                </a:lnTo>
                <a:lnTo>
                  <a:pt x="1613876" y="2543359"/>
                </a:lnTo>
                <a:lnTo>
                  <a:pt x="0" y="254335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5097206" y="8373502"/>
            <a:ext cx="2093635" cy="346401"/>
          </a:xfrm>
          <a:custGeom>
            <a:avLst/>
            <a:gdLst/>
            <a:ahLst/>
            <a:cxnLst/>
            <a:rect l="l" t="t" r="r" b="b"/>
            <a:pathLst>
              <a:path w="2093635" h="346401">
                <a:moveTo>
                  <a:pt x="0" y="0"/>
                </a:moveTo>
                <a:lnTo>
                  <a:pt x="2093635" y="0"/>
                </a:lnTo>
                <a:lnTo>
                  <a:pt x="2093635" y="346401"/>
                </a:lnTo>
                <a:lnTo>
                  <a:pt x="0" y="34640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xmlns="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306342" y="1618056"/>
            <a:ext cx="2093635" cy="346401"/>
          </a:xfrm>
          <a:custGeom>
            <a:avLst/>
            <a:gdLst/>
            <a:ahLst/>
            <a:cxnLst/>
            <a:rect l="l" t="t" r="r" b="b"/>
            <a:pathLst>
              <a:path w="2093635" h="346401">
                <a:moveTo>
                  <a:pt x="0" y="0"/>
                </a:moveTo>
                <a:lnTo>
                  <a:pt x="2093634" y="0"/>
                </a:lnTo>
                <a:lnTo>
                  <a:pt x="2093634" y="346401"/>
                </a:lnTo>
                <a:lnTo>
                  <a:pt x="0" y="34640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xmlns="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0" name="TextBox 6"/>
          <p:cNvSpPr txBox="1"/>
          <p:nvPr/>
        </p:nvSpPr>
        <p:spPr>
          <a:xfrm>
            <a:off x="1164883" y="4229100"/>
            <a:ext cx="15675317" cy="17312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491"/>
              </a:lnSpc>
            </a:pPr>
            <a:r>
              <a:rPr lang="en-US" sz="13908" dirty="0">
                <a:solidFill>
                  <a:srgbClr val="000000"/>
                </a:solidFill>
                <a:latin typeface="Aerospace bold"/>
                <a:ea typeface="Aerospace bold"/>
                <a:cs typeface="Aerospace bold"/>
                <a:sym typeface="Aerospace bold"/>
              </a:rPr>
              <a:t>E</a:t>
            </a:r>
            <a:r>
              <a:rPr lang="en-US" sz="13908" dirty="0" smtClean="0">
                <a:solidFill>
                  <a:srgbClr val="000000"/>
                </a:solidFill>
                <a:latin typeface="Aerospace bold"/>
                <a:ea typeface="Aerospace bold"/>
                <a:cs typeface="Aerospace bold"/>
                <a:sym typeface="Aerospace bold"/>
              </a:rPr>
              <a:t>xamination</a:t>
            </a:r>
            <a:endParaRPr lang="en-US" sz="13908" dirty="0">
              <a:solidFill>
                <a:srgbClr val="000000"/>
              </a:solidFill>
              <a:latin typeface="Aerospace bold"/>
              <a:ea typeface="Aerospace bold"/>
              <a:cs typeface="Aerospace bold"/>
              <a:sym typeface="Aerospace bold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7543800" y="7200900"/>
            <a:ext cx="685800" cy="6096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>
              <a:solidFill>
                <a:schemeClr val="tx1"/>
              </a:solidFill>
              <a:latin typeface="Arial Black" panose="020B0A04020102020204" pitchFamily="34" charset="0"/>
              <a:cs typeface="Calibri" panose="020F0502020204030204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220599" y="7342009"/>
            <a:ext cx="358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By IRABARUTA Willy Norbert 27463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7629001" y="7353300"/>
            <a:ext cx="6005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latin typeface="Arial Rounded MT Bold" panose="020F0704030504030204" pitchFamily="34" charset="0"/>
                <a:cs typeface="Calibri" panose="020F0502020204030204" pitchFamily="34" charset="0"/>
              </a:rPr>
              <a:t>IWN</a:t>
            </a:r>
            <a:endParaRPr lang="en-US" sz="9600" b="1" dirty="0">
              <a:latin typeface="Arial Rounded MT Bold" panose="020F0704030504030204" pitchFamily="34" charset="0"/>
              <a:cs typeface="Calibri" panose="020F0502020204030204" pitchFamily="34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533051" y="6090404"/>
            <a:ext cx="88019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latin typeface="Arial Black" panose="020B0A04020102020204" pitchFamily="34" charset="0"/>
              </a:rPr>
              <a:t>Hotel Management system</a:t>
            </a:r>
            <a:endParaRPr lang="en-US" sz="4000" dirty="0">
              <a:latin typeface="Arial Black" panose="020B0A040201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291677" y="-370742"/>
            <a:ext cx="22871353" cy="11028485"/>
            <a:chOff x="0" y="0"/>
            <a:chExt cx="30495138" cy="14704646"/>
          </a:xfrm>
        </p:grpSpPr>
        <p:sp>
          <p:nvSpPr>
            <p:cNvPr id="3" name="Freeform 3"/>
            <p:cNvSpPr/>
            <p:nvPr/>
          </p:nvSpPr>
          <p:spPr>
            <a:xfrm>
              <a:off x="0" y="61028"/>
              <a:ext cx="15034831" cy="14643618"/>
            </a:xfrm>
            <a:custGeom>
              <a:avLst/>
              <a:gdLst/>
              <a:ahLst/>
              <a:cxnLst/>
              <a:rect l="l" t="t" r="r" b="b"/>
              <a:pathLst>
                <a:path w="15034831" h="14643618">
                  <a:moveTo>
                    <a:pt x="0" y="0"/>
                  </a:moveTo>
                  <a:lnTo>
                    <a:pt x="15034831" y="0"/>
                  </a:lnTo>
                  <a:lnTo>
                    <a:pt x="15034831" y="14643618"/>
                  </a:lnTo>
                  <a:lnTo>
                    <a:pt x="0" y="146436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5460307" y="0"/>
              <a:ext cx="15034831" cy="14643618"/>
            </a:xfrm>
            <a:custGeom>
              <a:avLst/>
              <a:gdLst/>
              <a:ahLst/>
              <a:cxnLst/>
              <a:rect l="l" t="t" r="r" b="b"/>
              <a:pathLst>
                <a:path w="15034831" h="14643618">
                  <a:moveTo>
                    <a:pt x="0" y="0"/>
                  </a:moveTo>
                  <a:lnTo>
                    <a:pt x="15034831" y="0"/>
                  </a:lnTo>
                  <a:lnTo>
                    <a:pt x="15034831" y="14643618"/>
                  </a:lnTo>
                  <a:lnTo>
                    <a:pt x="0" y="146436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sp>
        <p:nvSpPr>
          <p:cNvPr id="13" name="Rectangle 12"/>
          <p:cNvSpPr/>
          <p:nvPr/>
        </p:nvSpPr>
        <p:spPr>
          <a:xfrm>
            <a:off x="1035853" y="1126363"/>
            <a:ext cx="16535400" cy="804862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Manual hotel operations often lead to:</a:t>
            </a:r>
          </a:p>
          <a:p>
            <a:pPr lvl="1"/>
            <a:r>
              <a:rPr lang="en-US" dirty="0"/>
              <a:t>Double bookings and customer dissatisfaction</a:t>
            </a:r>
          </a:p>
          <a:p>
            <a:pPr lvl="1"/>
            <a:r>
              <a:rPr lang="en-US" dirty="0"/>
              <a:t>Poor record-keeping and data loss</a:t>
            </a:r>
          </a:p>
          <a:p>
            <a:pPr lvl="1"/>
            <a:r>
              <a:rPr lang="en-US" dirty="0"/>
              <a:t>Limited control over employee actions</a:t>
            </a:r>
          </a:p>
          <a:p>
            <a:r>
              <a:rPr lang="en-US" b="1" dirty="0"/>
              <a:t>Goal</a:t>
            </a:r>
            <a:r>
              <a:rPr lang="en-US" dirty="0"/>
              <a:t>: Build a secure, efficient system to automate core hotel functions:</a:t>
            </a:r>
          </a:p>
          <a:p>
            <a:pPr lvl="1"/>
            <a:r>
              <a:rPr lang="en-US" dirty="0"/>
              <a:t>Room booking, payments, employee management</a:t>
            </a:r>
          </a:p>
          <a:p>
            <a:pPr lvl="1"/>
            <a:r>
              <a:rPr lang="en-US" dirty="0"/>
              <a:t>Enforced security policies</a:t>
            </a:r>
          </a:p>
          <a:p>
            <a:pPr lvl="1"/>
            <a:r>
              <a:rPr lang="en-US" dirty="0"/>
              <a:t>Real-time auditing</a:t>
            </a:r>
          </a:p>
        </p:txBody>
      </p:sp>
      <p:sp>
        <p:nvSpPr>
          <p:cNvPr id="6" name="Freeform 6"/>
          <p:cNvSpPr/>
          <p:nvPr/>
        </p:nvSpPr>
        <p:spPr>
          <a:xfrm flipH="1" flipV="1">
            <a:off x="1143000" y="1126363"/>
            <a:ext cx="1891518" cy="2980903"/>
          </a:xfrm>
          <a:custGeom>
            <a:avLst/>
            <a:gdLst/>
            <a:ahLst/>
            <a:cxnLst/>
            <a:rect l="l" t="t" r="r" b="b"/>
            <a:pathLst>
              <a:path w="1891518" h="2980903">
                <a:moveTo>
                  <a:pt x="1891518" y="2980903"/>
                </a:moveTo>
                <a:lnTo>
                  <a:pt x="0" y="2980903"/>
                </a:lnTo>
                <a:lnTo>
                  <a:pt x="0" y="0"/>
                </a:lnTo>
                <a:lnTo>
                  <a:pt x="1891518" y="0"/>
                </a:lnTo>
                <a:lnTo>
                  <a:pt x="1891518" y="2980903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5051365" y="8373502"/>
            <a:ext cx="2093635" cy="346401"/>
          </a:xfrm>
          <a:custGeom>
            <a:avLst/>
            <a:gdLst/>
            <a:ahLst/>
            <a:cxnLst/>
            <a:rect l="l" t="t" r="r" b="b"/>
            <a:pathLst>
              <a:path w="2093635" h="346401">
                <a:moveTo>
                  <a:pt x="0" y="0"/>
                </a:moveTo>
                <a:lnTo>
                  <a:pt x="2093635" y="0"/>
                </a:lnTo>
                <a:lnTo>
                  <a:pt x="2093635" y="346401"/>
                </a:lnTo>
                <a:lnTo>
                  <a:pt x="0" y="34640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2514601" y="1943100"/>
            <a:ext cx="14630400" cy="10643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331"/>
              </a:lnSpc>
            </a:pPr>
            <a:r>
              <a:rPr lang="en-US" sz="7200" dirty="0" smtClean="0">
                <a:solidFill>
                  <a:srgbClr val="000000"/>
                </a:solidFill>
                <a:latin typeface="Aerospace bold"/>
                <a:ea typeface="Aerospace bold"/>
                <a:cs typeface="Aerospace bold"/>
                <a:sym typeface="Aerospace bold"/>
              </a:rPr>
              <a:t>CONCLUSION &amp; FUTURE WORK</a:t>
            </a:r>
            <a:endParaRPr lang="en-US" sz="7200" dirty="0">
              <a:solidFill>
                <a:srgbClr val="000000"/>
              </a:solidFill>
              <a:latin typeface="Aerospace bold"/>
              <a:ea typeface="Aerospace bold"/>
              <a:cs typeface="Aerospace bold"/>
              <a:sym typeface="Aerospace bold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780561" y="952500"/>
            <a:ext cx="565326" cy="533400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8806313" y="859663"/>
            <a:ext cx="565326" cy="533400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17214987" y="928687"/>
            <a:ext cx="565326" cy="533400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749614" y="4853915"/>
            <a:ext cx="565326" cy="533400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753190" y="8884475"/>
            <a:ext cx="565326" cy="533400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9267109" y="8815451"/>
            <a:ext cx="565326" cy="533400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17255272" y="8879212"/>
            <a:ext cx="565326" cy="533400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17325034" y="4824816"/>
            <a:ext cx="565326" cy="533400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1"/>
          <p:cNvSpPr>
            <a:spLocks noChangeArrowheads="1"/>
          </p:cNvSpPr>
          <p:nvPr/>
        </p:nvSpPr>
        <p:spPr bwMode="auto">
          <a:xfrm>
            <a:off x="2907691" y="3306544"/>
            <a:ext cx="12713309" cy="5632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3600" b="1" dirty="0"/>
              <a:t>Conclusion:</a:t>
            </a:r>
            <a:endParaRPr lang="en-US" sz="3600" dirty="0"/>
          </a:p>
          <a:p>
            <a:r>
              <a:rPr lang="en-US" sz="3600" dirty="0"/>
              <a:t>The project met all course goals and solved real-world hotel problems</a:t>
            </a:r>
          </a:p>
          <a:p>
            <a:r>
              <a:rPr lang="en-US" sz="3600" dirty="0"/>
              <a:t>A secure and reliable hotel database system was built</a:t>
            </a:r>
          </a:p>
          <a:p>
            <a:r>
              <a:rPr lang="en-US" sz="3600" b="1" dirty="0"/>
              <a:t>Recommendations:</a:t>
            </a:r>
            <a:endParaRPr lang="en-US" sz="3600" dirty="0"/>
          </a:p>
          <a:p>
            <a:r>
              <a:rPr lang="en-US" sz="3600" dirty="0"/>
              <a:t>Create a mobile app for guests</a:t>
            </a:r>
          </a:p>
          <a:p>
            <a:r>
              <a:rPr lang="en-US" sz="3600" dirty="0"/>
              <a:t>Connect the system to online payment services</a:t>
            </a:r>
          </a:p>
          <a:p>
            <a:r>
              <a:rPr lang="en-US" sz="3600" b="1" dirty="0"/>
              <a:t>Future Work:</a:t>
            </a:r>
            <a:endParaRPr lang="en-US" sz="3600" dirty="0"/>
          </a:p>
          <a:p>
            <a:r>
              <a:rPr lang="en-US" sz="3600" dirty="0"/>
              <a:t>Improve access control based on user roles</a:t>
            </a:r>
          </a:p>
          <a:p>
            <a:r>
              <a:rPr lang="en-US" sz="3600" dirty="0"/>
              <a:t>Use machine learning to predict room prices and guest bookings</a:t>
            </a:r>
          </a:p>
        </p:txBody>
      </p:sp>
    </p:spTree>
    <p:extLst>
      <p:ext uri="{BB962C8B-B14F-4D97-AF65-F5344CB8AC3E}">
        <p14:creationId xmlns:p14="http://schemas.microsoft.com/office/powerpoint/2010/main" val="2696630185"/>
      </p:ext>
    </p:extLst>
  </p:cSld>
  <p:clrMapOvr>
    <a:masterClrMapping/>
  </p:clrMapOvr>
  <p:transition>
    <p:cover dir="rd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291677" y="-370742"/>
            <a:ext cx="22871353" cy="11028485"/>
            <a:chOff x="0" y="0"/>
            <a:chExt cx="30495138" cy="14704646"/>
          </a:xfrm>
        </p:grpSpPr>
        <p:sp>
          <p:nvSpPr>
            <p:cNvPr id="3" name="Freeform 3"/>
            <p:cNvSpPr/>
            <p:nvPr/>
          </p:nvSpPr>
          <p:spPr>
            <a:xfrm>
              <a:off x="0" y="61028"/>
              <a:ext cx="15034831" cy="14643618"/>
            </a:xfrm>
            <a:custGeom>
              <a:avLst/>
              <a:gdLst/>
              <a:ahLst/>
              <a:cxnLst/>
              <a:rect l="l" t="t" r="r" b="b"/>
              <a:pathLst>
                <a:path w="15034831" h="14643618">
                  <a:moveTo>
                    <a:pt x="0" y="0"/>
                  </a:moveTo>
                  <a:lnTo>
                    <a:pt x="15034831" y="0"/>
                  </a:lnTo>
                  <a:lnTo>
                    <a:pt x="15034831" y="14643618"/>
                  </a:lnTo>
                  <a:lnTo>
                    <a:pt x="0" y="146436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5460307" y="0"/>
              <a:ext cx="15034831" cy="14643618"/>
            </a:xfrm>
            <a:custGeom>
              <a:avLst/>
              <a:gdLst/>
              <a:ahLst/>
              <a:cxnLst/>
              <a:rect l="l" t="t" r="r" b="b"/>
              <a:pathLst>
                <a:path w="15034831" h="14643618">
                  <a:moveTo>
                    <a:pt x="0" y="0"/>
                  </a:moveTo>
                  <a:lnTo>
                    <a:pt x="15034831" y="0"/>
                  </a:lnTo>
                  <a:lnTo>
                    <a:pt x="15034831" y="14643618"/>
                  </a:lnTo>
                  <a:lnTo>
                    <a:pt x="0" y="146436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  <p:sp>
        <p:nvSpPr>
          <p:cNvPr id="11" name="Rectangle 10"/>
          <p:cNvSpPr/>
          <p:nvPr/>
        </p:nvSpPr>
        <p:spPr>
          <a:xfrm>
            <a:off x="1019193" y="1228788"/>
            <a:ext cx="16568720" cy="7843776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779991" y="959288"/>
            <a:ext cx="566466" cy="519824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8805743" y="866451"/>
            <a:ext cx="566466" cy="519824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17214417" y="935475"/>
            <a:ext cx="566466" cy="519824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749614" y="4853915"/>
            <a:ext cx="565326" cy="533400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753190" y="8884475"/>
            <a:ext cx="565326" cy="533400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9267109" y="8815451"/>
            <a:ext cx="565326" cy="533400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17255272" y="8879212"/>
            <a:ext cx="565326" cy="533400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17324464" y="4831604"/>
            <a:ext cx="566466" cy="519824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573278" y="2901402"/>
            <a:ext cx="15141443" cy="51376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346"/>
              </a:lnSpc>
            </a:pPr>
            <a:r>
              <a:rPr lang="en-US" sz="17883" dirty="0">
                <a:solidFill>
                  <a:srgbClr val="000000"/>
                </a:solidFill>
                <a:latin typeface="Aerospace bold"/>
                <a:ea typeface="Aerospace bold"/>
                <a:cs typeface="Aerospace bold"/>
                <a:sym typeface="Aerospace bold"/>
              </a:rPr>
              <a:t>THANK</a:t>
            </a:r>
          </a:p>
          <a:p>
            <a:pPr algn="ctr">
              <a:lnSpc>
                <a:spcPts val="21638"/>
              </a:lnSpc>
            </a:pPr>
            <a:r>
              <a:rPr lang="en-US" sz="17883" dirty="0">
                <a:solidFill>
                  <a:srgbClr val="000000"/>
                </a:solidFill>
                <a:latin typeface="Aerospace bold"/>
                <a:ea typeface="Aerospace bold"/>
                <a:cs typeface="Aerospace bold"/>
                <a:sym typeface="Aerospace bold"/>
              </a:rPr>
              <a:t>YOU</a:t>
            </a:r>
          </a:p>
        </p:txBody>
      </p:sp>
      <p:sp>
        <p:nvSpPr>
          <p:cNvPr id="8" name="Freeform 8"/>
          <p:cNvSpPr/>
          <p:nvPr/>
        </p:nvSpPr>
        <p:spPr>
          <a:xfrm>
            <a:off x="1492242" y="6529205"/>
            <a:ext cx="1613877" cy="2543359"/>
          </a:xfrm>
          <a:custGeom>
            <a:avLst/>
            <a:gdLst/>
            <a:ahLst/>
            <a:cxnLst/>
            <a:rect l="l" t="t" r="r" b="b"/>
            <a:pathLst>
              <a:path w="1613877" h="2543359">
                <a:moveTo>
                  <a:pt x="0" y="0"/>
                </a:moveTo>
                <a:lnTo>
                  <a:pt x="1613876" y="0"/>
                </a:lnTo>
                <a:lnTo>
                  <a:pt x="1613876" y="2543359"/>
                </a:lnTo>
                <a:lnTo>
                  <a:pt x="0" y="254335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5097206" y="8373502"/>
            <a:ext cx="2093635" cy="346401"/>
          </a:xfrm>
          <a:custGeom>
            <a:avLst/>
            <a:gdLst/>
            <a:ahLst/>
            <a:cxnLst/>
            <a:rect l="l" t="t" r="r" b="b"/>
            <a:pathLst>
              <a:path w="2093635" h="346401">
                <a:moveTo>
                  <a:pt x="0" y="0"/>
                </a:moveTo>
                <a:lnTo>
                  <a:pt x="2093635" y="0"/>
                </a:lnTo>
                <a:lnTo>
                  <a:pt x="2093635" y="346401"/>
                </a:lnTo>
                <a:lnTo>
                  <a:pt x="0" y="34640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xmlns="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306342" y="1613902"/>
            <a:ext cx="2093635" cy="346401"/>
          </a:xfrm>
          <a:custGeom>
            <a:avLst/>
            <a:gdLst/>
            <a:ahLst/>
            <a:cxnLst/>
            <a:rect l="l" t="t" r="r" b="b"/>
            <a:pathLst>
              <a:path w="2093635" h="346401">
                <a:moveTo>
                  <a:pt x="0" y="0"/>
                </a:moveTo>
                <a:lnTo>
                  <a:pt x="2093634" y="0"/>
                </a:lnTo>
                <a:lnTo>
                  <a:pt x="2093634" y="346401"/>
                </a:lnTo>
                <a:lnTo>
                  <a:pt x="0" y="34640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xmlns="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7"/>
          <p:cNvSpPr/>
          <p:nvPr/>
        </p:nvSpPr>
        <p:spPr>
          <a:xfrm>
            <a:off x="1580943" y="4773545"/>
            <a:ext cx="1574492" cy="1574492"/>
          </a:xfrm>
          <a:custGeom>
            <a:avLst/>
            <a:gdLst/>
            <a:ahLst/>
            <a:cxnLst/>
            <a:rect l="l" t="t" r="r" b="b"/>
            <a:pathLst>
              <a:path w="1574492" h="1574492">
                <a:moveTo>
                  <a:pt x="0" y="0"/>
                </a:moveTo>
                <a:lnTo>
                  <a:pt x="1574492" y="0"/>
                </a:lnTo>
                <a:lnTo>
                  <a:pt x="1574492" y="1574492"/>
                </a:lnTo>
                <a:lnTo>
                  <a:pt x="0" y="157449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7"/>
          <p:cNvSpPr/>
          <p:nvPr/>
        </p:nvSpPr>
        <p:spPr>
          <a:xfrm>
            <a:off x="14875691" y="3870022"/>
            <a:ext cx="1574492" cy="1574492"/>
          </a:xfrm>
          <a:custGeom>
            <a:avLst/>
            <a:gdLst/>
            <a:ahLst/>
            <a:cxnLst/>
            <a:rect l="l" t="t" r="r" b="b"/>
            <a:pathLst>
              <a:path w="1574492" h="1574492">
                <a:moveTo>
                  <a:pt x="0" y="0"/>
                </a:moveTo>
                <a:lnTo>
                  <a:pt x="1574492" y="0"/>
                </a:lnTo>
                <a:lnTo>
                  <a:pt x="1574492" y="1574492"/>
                </a:lnTo>
                <a:lnTo>
                  <a:pt x="0" y="157449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7"/>
          <p:cNvSpPr/>
          <p:nvPr/>
        </p:nvSpPr>
        <p:spPr>
          <a:xfrm>
            <a:off x="3687126" y="1613902"/>
            <a:ext cx="313374" cy="346401"/>
          </a:xfrm>
          <a:custGeom>
            <a:avLst/>
            <a:gdLst/>
            <a:ahLst/>
            <a:cxnLst/>
            <a:rect l="l" t="t" r="r" b="b"/>
            <a:pathLst>
              <a:path w="1574492" h="1574492">
                <a:moveTo>
                  <a:pt x="0" y="0"/>
                </a:moveTo>
                <a:lnTo>
                  <a:pt x="1574492" y="0"/>
                </a:lnTo>
                <a:lnTo>
                  <a:pt x="1574492" y="1574492"/>
                </a:lnTo>
                <a:lnTo>
                  <a:pt x="0" y="157449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8"/>
          <p:cNvSpPr/>
          <p:nvPr/>
        </p:nvSpPr>
        <p:spPr>
          <a:xfrm rot="10800000">
            <a:off x="14921523" y="1228541"/>
            <a:ext cx="1613877" cy="2543359"/>
          </a:xfrm>
          <a:custGeom>
            <a:avLst/>
            <a:gdLst/>
            <a:ahLst/>
            <a:cxnLst/>
            <a:rect l="l" t="t" r="r" b="b"/>
            <a:pathLst>
              <a:path w="1613877" h="2543359">
                <a:moveTo>
                  <a:pt x="0" y="0"/>
                </a:moveTo>
                <a:lnTo>
                  <a:pt x="1613876" y="0"/>
                </a:lnTo>
                <a:lnTo>
                  <a:pt x="1613876" y="2543359"/>
                </a:lnTo>
                <a:lnTo>
                  <a:pt x="0" y="254335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7"/>
          <p:cNvSpPr/>
          <p:nvPr/>
        </p:nvSpPr>
        <p:spPr>
          <a:xfrm>
            <a:off x="14543447" y="8382631"/>
            <a:ext cx="313374" cy="346401"/>
          </a:xfrm>
          <a:custGeom>
            <a:avLst/>
            <a:gdLst/>
            <a:ahLst/>
            <a:cxnLst/>
            <a:rect l="l" t="t" r="r" b="b"/>
            <a:pathLst>
              <a:path w="1574492" h="1574492">
                <a:moveTo>
                  <a:pt x="0" y="0"/>
                </a:moveTo>
                <a:lnTo>
                  <a:pt x="1574492" y="0"/>
                </a:lnTo>
                <a:lnTo>
                  <a:pt x="1574492" y="1574492"/>
                </a:lnTo>
                <a:lnTo>
                  <a:pt x="0" y="157449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ransition>
    <p:cover dir="rd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291677" y="-370742"/>
            <a:ext cx="22871353" cy="11028485"/>
            <a:chOff x="0" y="0"/>
            <a:chExt cx="30495138" cy="14704646"/>
          </a:xfrm>
        </p:grpSpPr>
        <p:sp>
          <p:nvSpPr>
            <p:cNvPr id="3" name="Freeform 3"/>
            <p:cNvSpPr/>
            <p:nvPr/>
          </p:nvSpPr>
          <p:spPr>
            <a:xfrm>
              <a:off x="0" y="61028"/>
              <a:ext cx="15034831" cy="14643618"/>
            </a:xfrm>
            <a:custGeom>
              <a:avLst/>
              <a:gdLst/>
              <a:ahLst/>
              <a:cxnLst/>
              <a:rect l="l" t="t" r="r" b="b"/>
              <a:pathLst>
                <a:path w="15034831" h="14643618">
                  <a:moveTo>
                    <a:pt x="0" y="0"/>
                  </a:moveTo>
                  <a:lnTo>
                    <a:pt x="15034831" y="0"/>
                  </a:lnTo>
                  <a:lnTo>
                    <a:pt x="15034831" y="14643618"/>
                  </a:lnTo>
                  <a:lnTo>
                    <a:pt x="0" y="146436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5460307" y="0"/>
              <a:ext cx="15034831" cy="14643618"/>
            </a:xfrm>
            <a:custGeom>
              <a:avLst/>
              <a:gdLst/>
              <a:ahLst/>
              <a:cxnLst/>
              <a:rect l="l" t="t" r="r" b="b"/>
              <a:pathLst>
                <a:path w="15034831" h="14643618">
                  <a:moveTo>
                    <a:pt x="0" y="0"/>
                  </a:moveTo>
                  <a:lnTo>
                    <a:pt x="15034831" y="0"/>
                  </a:lnTo>
                  <a:lnTo>
                    <a:pt x="15034831" y="14643618"/>
                  </a:lnTo>
                  <a:lnTo>
                    <a:pt x="0" y="146436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  <p:sp>
        <p:nvSpPr>
          <p:cNvPr id="10" name="Rectangle 9"/>
          <p:cNvSpPr/>
          <p:nvPr/>
        </p:nvSpPr>
        <p:spPr>
          <a:xfrm>
            <a:off x="842921" y="1181100"/>
            <a:ext cx="16568720" cy="7843776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603719" y="960625"/>
            <a:ext cx="566466" cy="519824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8629471" y="867788"/>
            <a:ext cx="566466" cy="519824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17038145" y="936812"/>
            <a:ext cx="566466" cy="519824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573342" y="4855252"/>
            <a:ext cx="565326" cy="533400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576918" y="8885812"/>
            <a:ext cx="565326" cy="533400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9090837" y="8816788"/>
            <a:ext cx="565326" cy="533400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17079000" y="8880549"/>
            <a:ext cx="565326" cy="533400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17148192" y="4928476"/>
            <a:ext cx="566466" cy="519824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5684808" y="1397504"/>
            <a:ext cx="1574492" cy="1574492"/>
          </a:xfrm>
          <a:custGeom>
            <a:avLst/>
            <a:gdLst/>
            <a:ahLst/>
            <a:cxnLst/>
            <a:rect l="l" t="t" r="r" b="b"/>
            <a:pathLst>
              <a:path w="1574492" h="1574492">
                <a:moveTo>
                  <a:pt x="0" y="0"/>
                </a:moveTo>
                <a:lnTo>
                  <a:pt x="1574492" y="0"/>
                </a:lnTo>
                <a:lnTo>
                  <a:pt x="1574492" y="1574492"/>
                </a:lnTo>
                <a:lnTo>
                  <a:pt x="0" y="15744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028700" y="6057900"/>
            <a:ext cx="1891518" cy="2980903"/>
          </a:xfrm>
          <a:custGeom>
            <a:avLst/>
            <a:gdLst/>
            <a:ahLst/>
            <a:cxnLst/>
            <a:rect l="l" t="t" r="r" b="b"/>
            <a:pathLst>
              <a:path w="1891518" h="2980903">
                <a:moveTo>
                  <a:pt x="0" y="0"/>
                </a:moveTo>
                <a:lnTo>
                  <a:pt x="1891518" y="0"/>
                </a:lnTo>
                <a:lnTo>
                  <a:pt x="1891518" y="2980903"/>
                </a:lnTo>
                <a:lnTo>
                  <a:pt x="0" y="298090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4009895" y="1978280"/>
            <a:ext cx="10268210" cy="10643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31"/>
              </a:lnSpc>
            </a:pPr>
            <a:r>
              <a:rPr lang="en-US" sz="8588" dirty="0" smtClean="0">
                <a:solidFill>
                  <a:srgbClr val="000000"/>
                </a:solidFill>
                <a:latin typeface="Aerospace bold"/>
                <a:ea typeface="Aerospace bold"/>
                <a:cs typeface="Aerospace bold"/>
                <a:sym typeface="Aerospace bold"/>
              </a:rPr>
              <a:t>INTRODUCTION</a:t>
            </a:r>
            <a:endParaRPr lang="en-US" sz="8588" dirty="0">
              <a:solidFill>
                <a:srgbClr val="000000"/>
              </a:solidFill>
              <a:latin typeface="Aerospace bold"/>
              <a:ea typeface="Aerospace bold"/>
              <a:cs typeface="Aerospace bold"/>
              <a:sym typeface="Aerospace bold"/>
            </a:endParaRPr>
          </a:p>
        </p:txBody>
      </p:sp>
      <p:sp>
        <p:nvSpPr>
          <p:cNvPr id="20" name="Rectangle 2"/>
          <p:cNvSpPr>
            <a:spLocks noChangeArrowheads="1"/>
          </p:cNvSpPr>
          <p:nvPr/>
        </p:nvSpPr>
        <p:spPr bwMode="auto">
          <a:xfrm>
            <a:off x="3159420" y="3771900"/>
            <a:ext cx="13335000" cy="3046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3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The project focuses on automating hotel operations through a robust PL/SQL-based database.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3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Built with Oracle 21c and Oracle SQL Developer.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3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Includes full backend logic: triggers, procedures, auditing, and transaction control.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3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Targeted for use in small to mid-sized hotels in Rwanda.</a:t>
            </a:r>
          </a:p>
        </p:txBody>
      </p:sp>
    </p:spTree>
  </p:cSld>
  <p:clrMapOvr>
    <a:masterClrMapping/>
  </p:clrMapOvr>
  <p:transition>
    <p:cover dir="rd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291677" y="-370742"/>
            <a:ext cx="22871353" cy="11028485"/>
            <a:chOff x="0" y="0"/>
            <a:chExt cx="30495138" cy="14704646"/>
          </a:xfrm>
        </p:grpSpPr>
        <p:sp>
          <p:nvSpPr>
            <p:cNvPr id="3" name="Freeform 3"/>
            <p:cNvSpPr/>
            <p:nvPr/>
          </p:nvSpPr>
          <p:spPr>
            <a:xfrm>
              <a:off x="0" y="61028"/>
              <a:ext cx="15034831" cy="14643618"/>
            </a:xfrm>
            <a:custGeom>
              <a:avLst/>
              <a:gdLst/>
              <a:ahLst/>
              <a:cxnLst/>
              <a:rect l="l" t="t" r="r" b="b"/>
              <a:pathLst>
                <a:path w="15034831" h="14643618">
                  <a:moveTo>
                    <a:pt x="0" y="0"/>
                  </a:moveTo>
                  <a:lnTo>
                    <a:pt x="15034831" y="0"/>
                  </a:lnTo>
                  <a:lnTo>
                    <a:pt x="15034831" y="14643618"/>
                  </a:lnTo>
                  <a:lnTo>
                    <a:pt x="0" y="146436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5460307" y="0"/>
              <a:ext cx="15034831" cy="14643618"/>
            </a:xfrm>
            <a:custGeom>
              <a:avLst/>
              <a:gdLst/>
              <a:ahLst/>
              <a:cxnLst/>
              <a:rect l="l" t="t" r="r" b="b"/>
              <a:pathLst>
                <a:path w="15034831" h="14643618">
                  <a:moveTo>
                    <a:pt x="0" y="0"/>
                  </a:moveTo>
                  <a:lnTo>
                    <a:pt x="15034831" y="0"/>
                  </a:lnTo>
                  <a:lnTo>
                    <a:pt x="15034831" y="14643618"/>
                  </a:lnTo>
                  <a:lnTo>
                    <a:pt x="0" y="146436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sp>
        <p:nvSpPr>
          <p:cNvPr id="13" name="Rectangle 12"/>
          <p:cNvSpPr/>
          <p:nvPr/>
        </p:nvSpPr>
        <p:spPr>
          <a:xfrm>
            <a:off x="1035853" y="1126363"/>
            <a:ext cx="16535400" cy="804862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Manual hotel operations often lead to:</a:t>
            </a:r>
          </a:p>
          <a:p>
            <a:pPr lvl="1"/>
            <a:r>
              <a:rPr lang="en-US" dirty="0"/>
              <a:t>Double bookings and customer dissatisfaction</a:t>
            </a:r>
          </a:p>
          <a:p>
            <a:pPr lvl="1"/>
            <a:r>
              <a:rPr lang="en-US" dirty="0"/>
              <a:t>Poor record-keeping and data loss</a:t>
            </a:r>
          </a:p>
          <a:p>
            <a:pPr lvl="1"/>
            <a:r>
              <a:rPr lang="en-US" dirty="0"/>
              <a:t>Limited control over employee actions</a:t>
            </a:r>
          </a:p>
          <a:p>
            <a:r>
              <a:rPr lang="en-US" b="1" dirty="0"/>
              <a:t>Goal</a:t>
            </a:r>
            <a:r>
              <a:rPr lang="en-US" dirty="0"/>
              <a:t>: Build a secure, efficient system to automate core hotel functions:</a:t>
            </a:r>
          </a:p>
          <a:p>
            <a:pPr lvl="1"/>
            <a:r>
              <a:rPr lang="en-US" dirty="0"/>
              <a:t>Room booking, payments, employee management</a:t>
            </a:r>
          </a:p>
          <a:p>
            <a:pPr lvl="1"/>
            <a:r>
              <a:rPr lang="en-US" dirty="0"/>
              <a:t>Enforced security policies</a:t>
            </a:r>
          </a:p>
          <a:p>
            <a:pPr lvl="1"/>
            <a:r>
              <a:rPr lang="en-US" dirty="0"/>
              <a:t>Real-time auditing</a:t>
            </a:r>
          </a:p>
        </p:txBody>
      </p:sp>
      <p:sp>
        <p:nvSpPr>
          <p:cNvPr id="6" name="Freeform 6"/>
          <p:cNvSpPr/>
          <p:nvPr/>
        </p:nvSpPr>
        <p:spPr>
          <a:xfrm flipH="1" flipV="1">
            <a:off x="1143000" y="1126363"/>
            <a:ext cx="1891518" cy="2980903"/>
          </a:xfrm>
          <a:custGeom>
            <a:avLst/>
            <a:gdLst/>
            <a:ahLst/>
            <a:cxnLst/>
            <a:rect l="l" t="t" r="r" b="b"/>
            <a:pathLst>
              <a:path w="1891518" h="2980903">
                <a:moveTo>
                  <a:pt x="1891518" y="2980903"/>
                </a:moveTo>
                <a:lnTo>
                  <a:pt x="0" y="2980903"/>
                </a:lnTo>
                <a:lnTo>
                  <a:pt x="0" y="0"/>
                </a:lnTo>
                <a:lnTo>
                  <a:pt x="1891518" y="0"/>
                </a:lnTo>
                <a:lnTo>
                  <a:pt x="1891518" y="2980903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5051365" y="8373502"/>
            <a:ext cx="2093635" cy="346401"/>
          </a:xfrm>
          <a:custGeom>
            <a:avLst/>
            <a:gdLst/>
            <a:ahLst/>
            <a:cxnLst/>
            <a:rect l="l" t="t" r="r" b="b"/>
            <a:pathLst>
              <a:path w="2093635" h="346401">
                <a:moveTo>
                  <a:pt x="0" y="0"/>
                </a:moveTo>
                <a:lnTo>
                  <a:pt x="2093635" y="0"/>
                </a:lnTo>
                <a:lnTo>
                  <a:pt x="2093635" y="346401"/>
                </a:lnTo>
                <a:lnTo>
                  <a:pt x="0" y="34640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2644195" y="2091271"/>
            <a:ext cx="12963165" cy="10643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331"/>
              </a:lnSpc>
            </a:pPr>
            <a:r>
              <a:rPr lang="en-US" sz="8588" dirty="0" smtClean="0">
                <a:solidFill>
                  <a:srgbClr val="000000"/>
                </a:solidFill>
                <a:latin typeface="Aerospace bold"/>
                <a:ea typeface="Aerospace bold"/>
                <a:cs typeface="Aerospace bold"/>
                <a:sym typeface="Aerospace bold"/>
              </a:rPr>
              <a:t>PROBLEM DEFINITION</a:t>
            </a:r>
            <a:endParaRPr lang="en-US" sz="8588" dirty="0">
              <a:solidFill>
                <a:srgbClr val="000000"/>
              </a:solidFill>
              <a:latin typeface="Aerospace bold"/>
              <a:ea typeface="Aerospace bold"/>
              <a:cs typeface="Aerospace bold"/>
              <a:sym typeface="Aerospace bold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780561" y="952500"/>
            <a:ext cx="565326" cy="533400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8806313" y="859663"/>
            <a:ext cx="565326" cy="533400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17214987" y="928687"/>
            <a:ext cx="565326" cy="533400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749614" y="4853915"/>
            <a:ext cx="565326" cy="533400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753190" y="8884475"/>
            <a:ext cx="565326" cy="533400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9267109" y="8815451"/>
            <a:ext cx="565326" cy="533400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17255272" y="8879212"/>
            <a:ext cx="565326" cy="533400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17325034" y="4824816"/>
            <a:ext cx="565326" cy="533400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1"/>
          <p:cNvSpPr>
            <a:spLocks noChangeArrowheads="1"/>
          </p:cNvSpPr>
          <p:nvPr/>
        </p:nvSpPr>
        <p:spPr bwMode="auto">
          <a:xfrm>
            <a:off x="2907691" y="3368100"/>
            <a:ext cx="12713309" cy="550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3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Manual hotel operations often lead to: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3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Double bookings and customer dissatisfaction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3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Poor record-keeping and data loss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3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Limited control over employee actions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3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3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Goal</a:t>
            </a:r>
            <a:r>
              <a:rPr kumimoji="0" lang="en-US" altLang="en-US" sz="3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Build a secure, efficient system to automate core hotel functions: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3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Room booking, payments, employee management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3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Enforced security policies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3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Real-time auditing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3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>
    <p:cover dir="rd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291677" y="-370742"/>
            <a:ext cx="22871353" cy="11028485"/>
            <a:chOff x="0" y="0"/>
            <a:chExt cx="30495138" cy="14704646"/>
          </a:xfrm>
        </p:grpSpPr>
        <p:sp>
          <p:nvSpPr>
            <p:cNvPr id="3" name="Freeform 3"/>
            <p:cNvSpPr/>
            <p:nvPr/>
          </p:nvSpPr>
          <p:spPr>
            <a:xfrm>
              <a:off x="0" y="61028"/>
              <a:ext cx="15034831" cy="14643618"/>
            </a:xfrm>
            <a:custGeom>
              <a:avLst/>
              <a:gdLst/>
              <a:ahLst/>
              <a:cxnLst/>
              <a:rect l="l" t="t" r="r" b="b"/>
              <a:pathLst>
                <a:path w="15034831" h="14643618">
                  <a:moveTo>
                    <a:pt x="0" y="0"/>
                  </a:moveTo>
                  <a:lnTo>
                    <a:pt x="15034831" y="0"/>
                  </a:lnTo>
                  <a:lnTo>
                    <a:pt x="15034831" y="14643618"/>
                  </a:lnTo>
                  <a:lnTo>
                    <a:pt x="0" y="146436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  <a:ln w="38100">
              <a:solidFill>
                <a:schemeClr val="tx1"/>
              </a:solidFill>
            </a:ln>
          </p:spPr>
        </p:sp>
        <p:sp>
          <p:nvSpPr>
            <p:cNvPr id="4" name="Freeform 4"/>
            <p:cNvSpPr/>
            <p:nvPr/>
          </p:nvSpPr>
          <p:spPr>
            <a:xfrm>
              <a:off x="15460307" y="0"/>
              <a:ext cx="15034831" cy="14643618"/>
            </a:xfrm>
            <a:custGeom>
              <a:avLst/>
              <a:gdLst/>
              <a:ahLst/>
              <a:cxnLst/>
              <a:rect l="l" t="t" r="r" b="b"/>
              <a:pathLst>
                <a:path w="15034831" h="14643618">
                  <a:moveTo>
                    <a:pt x="0" y="0"/>
                  </a:moveTo>
                  <a:lnTo>
                    <a:pt x="15034831" y="0"/>
                  </a:lnTo>
                  <a:lnTo>
                    <a:pt x="15034831" y="14643618"/>
                  </a:lnTo>
                  <a:lnTo>
                    <a:pt x="0" y="146436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  <a:ln w="38100">
              <a:solidFill>
                <a:schemeClr val="tx1"/>
              </a:solidFill>
            </a:ln>
          </p:spPr>
        </p:sp>
      </p:grpSp>
      <p:sp>
        <p:nvSpPr>
          <p:cNvPr id="12" name="Rectangle 11"/>
          <p:cNvSpPr/>
          <p:nvPr/>
        </p:nvSpPr>
        <p:spPr>
          <a:xfrm>
            <a:off x="1035853" y="1126363"/>
            <a:ext cx="16535400" cy="804862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780561" y="952500"/>
            <a:ext cx="565326" cy="533400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8806313" y="859663"/>
            <a:ext cx="565326" cy="533400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17214987" y="928687"/>
            <a:ext cx="565326" cy="533400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749614" y="4853915"/>
            <a:ext cx="565326" cy="533400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753190" y="8884475"/>
            <a:ext cx="565326" cy="533400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9267109" y="8815451"/>
            <a:ext cx="565326" cy="533400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17255272" y="8879212"/>
            <a:ext cx="565326" cy="533400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17325034" y="4824816"/>
            <a:ext cx="565326" cy="533400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5684808" y="1397504"/>
            <a:ext cx="1574492" cy="1574492"/>
          </a:xfrm>
          <a:custGeom>
            <a:avLst/>
            <a:gdLst/>
            <a:ahLst/>
            <a:cxnLst/>
            <a:rect l="l" t="t" r="r" b="b"/>
            <a:pathLst>
              <a:path w="1574492" h="1574492">
                <a:moveTo>
                  <a:pt x="0" y="0"/>
                </a:moveTo>
                <a:lnTo>
                  <a:pt x="1574492" y="0"/>
                </a:lnTo>
                <a:lnTo>
                  <a:pt x="1574492" y="1574492"/>
                </a:lnTo>
                <a:lnTo>
                  <a:pt x="0" y="15744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028700" y="6172622"/>
            <a:ext cx="1891518" cy="2980903"/>
          </a:xfrm>
          <a:custGeom>
            <a:avLst/>
            <a:gdLst/>
            <a:ahLst/>
            <a:cxnLst/>
            <a:rect l="l" t="t" r="r" b="b"/>
            <a:pathLst>
              <a:path w="1891518" h="2980903">
                <a:moveTo>
                  <a:pt x="0" y="0"/>
                </a:moveTo>
                <a:lnTo>
                  <a:pt x="1891518" y="0"/>
                </a:lnTo>
                <a:lnTo>
                  <a:pt x="1891518" y="2980903"/>
                </a:lnTo>
                <a:lnTo>
                  <a:pt x="0" y="298090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2140015" y="1843849"/>
            <a:ext cx="12801599" cy="21287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331"/>
              </a:lnSpc>
            </a:pPr>
            <a:r>
              <a:rPr lang="en-US" sz="8588" dirty="0" smtClean="0">
                <a:solidFill>
                  <a:srgbClr val="000000"/>
                </a:solidFill>
                <a:latin typeface="Aerospace bold"/>
                <a:ea typeface="Aerospace bold"/>
                <a:cs typeface="Aerospace bold"/>
                <a:sym typeface="Aerospace bold"/>
              </a:rPr>
              <a:t>METHODOLOGY &amp; APPROACH</a:t>
            </a:r>
            <a:endParaRPr lang="en-US" sz="8588" dirty="0">
              <a:solidFill>
                <a:srgbClr val="000000"/>
              </a:solidFill>
              <a:latin typeface="Aerospace bold"/>
              <a:ea typeface="Aerospace bold"/>
              <a:cs typeface="Aerospace bold"/>
              <a:sym typeface="Aerospace bold"/>
            </a:endParaRPr>
          </a:p>
        </p:txBody>
      </p:sp>
      <p:sp>
        <p:nvSpPr>
          <p:cNvPr id="21" name="Rectangle 1"/>
          <p:cNvSpPr>
            <a:spLocks noChangeArrowheads="1"/>
          </p:cNvSpPr>
          <p:nvPr/>
        </p:nvSpPr>
        <p:spPr bwMode="auto">
          <a:xfrm>
            <a:off x="3657600" y="3848100"/>
            <a:ext cx="12052274" cy="55399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Database Design</a:t>
            </a: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Logical &amp; physical modeling (ERD, normalization to 3NF)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Entity examples: 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GUEST</a:t>
            </a: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EMPLOYEE</a:t>
            </a: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RESERVATION</a:t>
            </a: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PAYMENT</a:t>
            </a: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ROOM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PL/SQL Features</a:t>
            </a: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Stored Procedures &amp; Functions (e.g., Check availability, Register guest)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Cursors, Exception Handling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Packages for modular development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Security Implementation</a:t>
            </a: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Restriction triggers for weekends/public holidays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Auditing system with 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AUDIT_LOG</a:t>
            </a: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table</a:t>
            </a:r>
            <a:endParaRPr kumimoji="0" lang="en-US" altLang="en-US" sz="4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>
    <p:cover dir="rd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291677" y="-370742"/>
            <a:ext cx="22871353" cy="11028485"/>
            <a:chOff x="0" y="0"/>
            <a:chExt cx="30495138" cy="14704646"/>
          </a:xfrm>
        </p:grpSpPr>
        <p:sp>
          <p:nvSpPr>
            <p:cNvPr id="3" name="Freeform 3"/>
            <p:cNvSpPr/>
            <p:nvPr/>
          </p:nvSpPr>
          <p:spPr>
            <a:xfrm>
              <a:off x="0" y="61028"/>
              <a:ext cx="15034831" cy="14643618"/>
            </a:xfrm>
            <a:custGeom>
              <a:avLst/>
              <a:gdLst/>
              <a:ahLst/>
              <a:cxnLst/>
              <a:rect l="l" t="t" r="r" b="b"/>
              <a:pathLst>
                <a:path w="15034831" h="14643618">
                  <a:moveTo>
                    <a:pt x="0" y="0"/>
                  </a:moveTo>
                  <a:lnTo>
                    <a:pt x="15034831" y="0"/>
                  </a:lnTo>
                  <a:lnTo>
                    <a:pt x="15034831" y="14643618"/>
                  </a:lnTo>
                  <a:lnTo>
                    <a:pt x="0" y="146436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5460307" y="0"/>
              <a:ext cx="15034831" cy="14643618"/>
            </a:xfrm>
            <a:custGeom>
              <a:avLst/>
              <a:gdLst/>
              <a:ahLst/>
              <a:cxnLst/>
              <a:rect l="l" t="t" r="r" b="b"/>
              <a:pathLst>
                <a:path w="15034831" h="14643618">
                  <a:moveTo>
                    <a:pt x="0" y="0"/>
                  </a:moveTo>
                  <a:lnTo>
                    <a:pt x="15034831" y="0"/>
                  </a:lnTo>
                  <a:lnTo>
                    <a:pt x="15034831" y="14643618"/>
                  </a:lnTo>
                  <a:lnTo>
                    <a:pt x="0" y="146436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  <p:sp>
        <p:nvSpPr>
          <p:cNvPr id="6" name="Freeform 6"/>
          <p:cNvSpPr/>
          <p:nvPr/>
        </p:nvSpPr>
        <p:spPr>
          <a:xfrm flipH="1" flipV="1">
            <a:off x="1028700" y="1122854"/>
            <a:ext cx="1891518" cy="2980903"/>
          </a:xfrm>
          <a:custGeom>
            <a:avLst/>
            <a:gdLst/>
            <a:ahLst/>
            <a:cxnLst/>
            <a:rect l="l" t="t" r="r" b="b"/>
            <a:pathLst>
              <a:path w="1891518" h="2980903">
                <a:moveTo>
                  <a:pt x="1891518" y="2980903"/>
                </a:moveTo>
                <a:lnTo>
                  <a:pt x="0" y="2980903"/>
                </a:lnTo>
                <a:lnTo>
                  <a:pt x="0" y="0"/>
                </a:lnTo>
                <a:lnTo>
                  <a:pt x="1891518" y="0"/>
                </a:lnTo>
                <a:lnTo>
                  <a:pt x="1891518" y="2980903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3" name="Rectangle 12"/>
          <p:cNvSpPr/>
          <p:nvPr/>
        </p:nvSpPr>
        <p:spPr>
          <a:xfrm>
            <a:off x="1019193" y="1228788"/>
            <a:ext cx="16568720" cy="7843776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/>
              <a:t>Models reservation flow from guest check-in to billing</a:t>
            </a:r>
          </a:p>
          <a:p>
            <a:r>
              <a:rPr lang="en-US"/>
              <a:t>Shows MIS alignment:</a:t>
            </a:r>
          </a:p>
          <a:p>
            <a:pPr lvl="1"/>
            <a:r>
              <a:rPr lang="en-US"/>
              <a:t>Supports decision-making</a:t>
            </a:r>
          </a:p>
          <a:p>
            <a:pPr lvl="1"/>
            <a:r>
              <a:rPr lang="en-US"/>
              <a:t>Tracks KPIs: room usage, staff actions</a:t>
            </a:r>
          </a:p>
          <a:p>
            <a:pPr lvl="1"/>
            <a:r>
              <a:rPr lang="en-US"/>
              <a:t>Enhances data traceability</a:t>
            </a:r>
          </a:p>
        </p:txBody>
      </p:sp>
      <p:sp>
        <p:nvSpPr>
          <p:cNvPr id="14" name="Oval 13"/>
          <p:cNvSpPr/>
          <p:nvPr/>
        </p:nvSpPr>
        <p:spPr>
          <a:xfrm>
            <a:off x="779991" y="959288"/>
            <a:ext cx="566466" cy="519824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8805743" y="866451"/>
            <a:ext cx="566466" cy="519824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17214417" y="935475"/>
            <a:ext cx="566466" cy="519824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749614" y="4853915"/>
            <a:ext cx="565326" cy="533400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753190" y="8884475"/>
            <a:ext cx="565326" cy="533400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9267109" y="8815451"/>
            <a:ext cx="565326" cy="533400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17255272" y="8879212"/>
            <a:ext cx="565326" cy="533400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17324464" y="4831604"/>
            <a:ext cx="566466" cy="519824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1314940" y="1548911"/>
            <a:ext cx="14991860" cy="21287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331"/>
              </a:lnSpc>
            </a:pPr>
            <a:r>
              <a:rPr lang="en-US" sz="8588" dirty="0" smtClean="0">
                <a:solidFill>
                  <a:srgbClr val="000000"/>
                </a:solidFill>
                <a:latin typeface="Aerospace bold"/>
                <a:ea typeface="Aerospace bold"/>
                <a:cs typeface="Aerospace bold"/>
                <a:sym typeface="Aerospace bold"/>
              </a:rPr>
              <a:t>BUSIINESS PROCESS DIAGRAMA</a:t>
            </a:r>
            <a:endParaRPr lang="en-US" sz="8588" dirty="0">
              <a:solidFill>
                <a:srgbClr val="000000"/>
              </a:solidFill>
              <a:latin typeface="Aerospace bold"/>
              <a:ea typeface="Aerospace bold"/>
              <a:cs typeface="Aerospace bold"/>
              <a:sym typeface="Aerospace bold"/>
            </a:endParaRPr>
          </a:p>
        </p:txBody>
      </p:sp>
      <p:sp>
        <p:nvSpPr>
          <p:cNvPr id="12" name="Freeform 12"/>
          <p:cNvSpPr/>
          <p:nvPr/>
        </p:nvSpPr>
        <p:spPr>
          <a:xfrm>
            <a:off x="15097206" y="8373502"/>
            <a:ext cx="2093635" cy="346401"/>
          </a:xfrm>
          <a:custGeom>
            <a:avLst/>
            <a:gdLst/>
            <a:ahLst/>
            <a:cxnLst/>
            <a:rect l="l" t="t" r="r" b="b"/>
            <a:pathLst>
              <a:path w="2093635" h="346401">
                <a:moveTo>
                  <a:pt x="0" y="0"/>
                </a:moveTo>
                <a:lnTo>
                  <a:pt x="2093635" y="0"/>
                </a:lnTo>
                <a:lnTo>
                  <a:pt x="2093635" y="346401"/>
                </a:lnTo>
                <a:lnTo>
                  <a:pt x="0" y="34640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pic>
        <p:nvPicPr>
          <p:cNvPr id="22" name="Picture 21"/>
          <p:cNvPicPr/>
          <p:nvPr/>
        </p:nvPicPr>
        <p:blipFill>
          <a:blip r:embed="rId9"/>
          <a:stretch>
            <a:fillRect/>
          </a:stretch>
        </p:blipFill>
        <p:spPr>
          <a:xfrm>
            <a:off x="1093303" y="3562397"/>
            <a:ext cx="11784497" cy="5394865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12699106" y="3963431"/>
            <a:ext cx="3630484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Models reservation flow from guest check-in to billing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Shows MIS alignment: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Supports decision-making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Tracks KPIs: room usage, staff actions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Enhances data traceability</a:t>
            </a:r>
          </a:p>
        </p:txBody>
      </p:sp>
      <p:sp>
        <p:nvSpPr>
          <p:cNvPr id="24" name="Freeform 6"/>
          <p:cNvSpPr/>
          <p:nvPr/>
        </p:nvSpPr>
        <p:spPr>
          <a:xfrm flipH="1" flipV="1">
            <a:off x="15279878" y="1248015"/>
            <a:ext cx="1728290" cy="2730579"/>
          </a:xfrm>
          <a:custGeom>
            <a:avLst/>
            <a:gdLst/>
            <a:ahLst/>
            <a:cxnLst/>
            <a:rect l="l" t="t" r="r" b="b"/>
            <a:pathLst>
              <a:path w="1891518" h="2980903">
                <a:moveTo>
                  <a:pt x="1891518" y="2980903"/>
                </a:moveTo>
                <a:lnTo>
                  <a:pt x="0" y="2980903"/>
                </a:lnTo>
                <a:lnTo>
                  <a:pt x="0" y="0"/>
                </a:lnTo>
                <a:lnTo>
                  <a:pt x="1891518" y="0"/>
                </a:lnTo>
                <a:lnTo>
                  <a:pt x="1891518" y="2980903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10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ransition>
    <p:cover dir="rd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291677" y="-370742"/>
            <a:ext cx="22871353" cy="11028485"/>
            <a:chOff x="0" y="0"/>
            <a:chExt cx="30495138" cy="14704646"/>
          </a:xfrm>
        </p:grpSpPr>
        <p:sp>
          <p:nvSpPr>
            <p:cNvPr id="3" name="Freeform 3"/>
            <p:cNvSpPr/>
            <p:nvPr/>
          </p:nvSpPr>
          <p:spPr>
            <a:xfrm>
              <a:off x="0" y="61028"/>
              <a:ext cx="15034831" cy="14643618"/>
            </a:xfrm>
            <a:custGeom>
              <a:avLst/>
              <a:gdLst/>
              <a:ahLst/>
              <a:cxnLst/>
              <a:rect l="l" t="t" r="r" b="b"/>
              <a:pathLst>
                <a:path w="15034831" h="14643618">
                  <a:moveTo>
                    <a:pt x="0" y="0"/>
                  </a:moveTo>
                  <a:lnTo>
                    <a:pt x="15034831" y="0"/>
                  </a:lnTo>
                  <a:lnTo>
                    <a:pt x="15034831" y="14643618"/>
                  </a:lnTo>
                  <a:lnTo>
                    <a:pt x="0" y="146436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5460307" y="0"/>
              <a:ext cx="15034831" cy="14643618"/>
            </a:xfrm>
            <a:custGeom>
              <a:avLst/>
              <a:gdLst/>
              <a:ahLst/>
              <a:cxnLst/>
              <a:rect l="l" t="t" r="r" b="b"/>
              <a:pathLst>
                <a:path w="15034831" h="14643618">
                  <a:moveTo>
                    <a:pt x="0" y="0"/>
                  </a:moveTo>
                  <a:lnTo>
                    <a:pt x="15034831" y="0"/>
                  </a:lnTo>
                  <a:lnTo>
                    <a:pt x="15034831" y="14643618"/>
                  </a:lnTo>
                  <a:lnTo>
                    <a:pt x="0" y="146436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  <p:sp>
        <p:nvSpPr>
          <p:cNvPr id="6" name="Freeform 6"/>
          <p:cNvSpPr/>
          <p:nvPr/>
        </p:nvSpPr>
        <p:spPr>
          <a:xfrm flipH="1" flipV="1">
            <a:off x="1028700" y="1122854"/>
            <a:ext cx="1891518" cy="2980903"/>
          </a:xfrm>
          <a:custGeom>
            <a:avLst/>
            <a:gdLst/>
            <a:ahLst/>
            <a:cxnLst/>
            <a:rect l="l" t="t" r="r" b="b"/>
            <a:pathLst>
              <a:path w="1891518" h="2980903">
                <a:moveTo>
                  <a:pt x="1891518" y="2980903"/>
                </a:moveTo>
                <a:lnTo>
                  <a:pt x="0" y="2980903"/>
                </a:lnTo>
                <a:lnTo>
                  <a:pt x="0" y="0"/>
                </a:lnTo>
                <a:lnTo>
                  <a:pt x="1891518" y="0"/>
                </a:lnTo>
                <a:lnTo>
                  <a:pt x="1891518" y="2980903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3" name="Rectangle 12"/>
          <p:cNvSpPr/>
          <p:nvPr/>
        </p:nvSpPr>
        <p:spPr>
          <a:xfrm>
            <a:off x="1019193" y="1228788"/>
            <a:ext cx="16568720" cy="7843776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779991" y="959288"/>
            <a:ext cx="566466" cy="519824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8805743" y="866451"/>
            <a:ext cx="566466" cy="519824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17214417" y="935475"/>
            <a:ext cx="566466" cy="519824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749614" y="4853915"/>
            <a:ext cx="565326" cy="533400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753190" y="8884475"/>
            <a:ext cx="565326" cy="533400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9267109" y="8815451"/>
            <a:ext cx="565326" cy="533400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17255272" y="8879212"/>
            <a:ext cx="565326" cy="533400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17324464" y="4831604"/>
            <a:ext cx="566466" cy="519824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2042896" y="1702448"/>
            <a:ext cx="13578018" cy="10643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331"/>
              </a:lnSpc>
            </a:pPr>
            <a:r>
              <a:rPr lang="en-US" sz="8588" dirty="0" smtClean="0">
                <a:solidFill>
                  <a:srgbClr val="000000"/>
                </a:solidFill>
                <a:latin typeface="Aerospace bold"/>
                <a:ea typeface="Aerospace bold"/>
                <a:cs typeface="Aerospace bold"/>
                <a:sym typeface="Aerospace bold"/>
              </a:rPr>
              <a:t>DATABASE STRUCTURE</a:t>
            </a:r>
            <a:endParaRPr lang="en-US" sz="8588" dirty="0">
              <a:solidFill>
                <a:srgbClr val="000000"/>
              </a:solidFill>
              <a:latin typeface="Aerospace bold"/>
              <a:ea typeface="Aerospace bold"/>
              <a:cs typeface="Aerospace bold"/>
              <a:sym typeface="Aerospace bold"/>
            </a:endParaRPr>
          </a:p>
        </p:txBody>
      </p:sp>
      <p:sp>
        <p:nvSpPr>
          <p:cNvPr id="12" name="Freeform 12"/>
          <p:cNvSpPr/>
          <p:nvPr/>
        </p:nvSpPr>
        <p:spPr>
          <a:xfrm>
            <a:off x="15097206" y="8373502"/>
            <a:ext cx="2093635" cy="346401"/>
          </a:xfrm>
          <a:custGeom>
            <a:avLst/>
            <a:gdLst/>
            <a:ahLst/>
            <a:cxnLst/>
            <a:rect l="l" t="t" r="r" b="b"/>
            <a:pathLst>
              <a:path w="2093635" h="346401">
                <a:moveTo>
                  <a:pt x="0" y="0"/>
                </a:moveTo>
                <a:lnTo>
                  <a:pt x="2093635" y="0"/>
                </a:lnTo>
                <a:lnTo>
                  <a:pt x="2093635" y="346401"/>
                </a:lnTo>
                <a:lnTo>
                  <a:pt x="0" y="34640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2820747"/>
            <a:ext cx="10432087" cy="5980353"/>
          </a:xfrm>
          <a:prstGeom prst="rect">
            <a:avLst/>
          </a:prstGeom>
        </p:spPr>
      </p:pic>
      <p:sp>
        <p:nvSpPr>
          <p:cNvPr id="23" name="Rectangle 1"/>
          <p:cNvSpPr>
            <a:spLocks noChangeArrowheads="1"/>
          </p:cNvSpPr>
          <p:nvPr/>
        </p:nvSpPr>
        <p:spPr bwMode="auto">
          <a:xfrm>
            <a:off x="12232815" y="5865555"/>
            <a:ext cx="3540585" cy="2554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Entities &amp; Keys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GUEST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(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guest_id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PK), 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EMPLOYEE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(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emp_id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PK), 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RESERVATION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(FKs to guest &amp; room)</a:t>
            </a:r>
            <a:endParaRPr kumimoji="0" lang="en-US" alt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Constraints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NOT NULL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CHECK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FOREIGN KEY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UNIQUE</a:t>
            </a:r>
            <a:endParaRPr kumimoji="0" lang="en-US" alt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25" name="Freeform 6"/>
          <p:cNvSpPr/>
          <p:nvPr/>
        </p:nvSpPr>
        <p:spPr>
          <a:xfrm rot="10800000" flipH="1" flipV="1">
            <a:off x="1337444" y="6455124"/>
            <a:ext cx="1710873" cy="2574576"/>
          </a:xfrm>
          <a:custGeom>
            <a:avLst/>
            <a:gdLst/>
            <a:ahLst/>
            <a:cxnLst/>
            <a:rect l="l" t="t" r="r" b="b"/>
            <a:pathLst>
              <a:path w="1891518" h="2980903">
                <a:moveTo>
                  <a:pt x="1891518" y="2980903"/>
                </a:moveTo>
                <a:lnTo>
                  <a:pt x="0" y="2980903"/>
                </a:lnTo>
                <a:lnTo>
                  <a:pt x="0" y="0"/>
                </a:lnTo>
                <a:lnTo>
                  <a:pt x="1891518" y="0"/>
                </a:lnTo>
                <a:lnTo>
                  <a:pt x="1891518" y="2980903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6"/>
          <p:cNvSpPr/>
          <p:nvPr/>
        </p:nvSpPr>
        <p:spPr>
          <a:xfrm>
            <a:off x="15680780" y="1587984"/>
            <a:ext cx="1574492" cy="1574492"/>
          </a:xfrm>
          <a:custGeom>
            <a:avLst/>
            <a:gdLst/>
            <a:ahLst/>
            <a:cxnLst/>
            <a:rect l="l" t="t" r="r" b="b"/>
            <a:pathLst>
              <a:path w="1574492" h="1574492">
                <a:moveTo>
                  <a:pt x="0" y="0"/>
                </a:moveTo>
                <a:lnTo>
                  <a:pt x="1574492" y="0"/>
                </a:lnTo>
                <a:lnTo>
                  <a:pt x="1574492" y="1574492"/>
                </a:lnTo>
                <a:lnTo>
                  <a:pt x="0" y="157449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ransition>
    <p:cover dir="rd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291677" y="-370742"/>
            <a:ext cx="22871353" cy="11028485"/>
            <a:chOff x="0" y="0"/>
            <a:chExt cx="30495138" cy="14704646"/>
          </a:xfrm>
        </p:grpSpPr>
        <p:sp>
          <p:nvSpPr>
            <p:cNvPr id="3" name="Freeform 3"/>
            <p:cNvSpPr/>
            <p:nvPr/>
          </p:nvSpPr>
          <p:spPr>
            <a:xfrm>
              <a:off x="0" y="61028"/>
              <a:ext cx="15034831" cy="14643618"/>
            </a:xfrm>
            <a:custGeom>
              <a:avLst/>
              <a:gdLst/>
              <a:ahLst/>
              <a:cxnLst/>
              <a:rect l="l" t="t" r="r" b="b"/>
              <a:pathLst>
                <a:path w="15034831" h="14643618">
                  <a:moveTo>
                    <a:pt x="0" y="0"/>
                  </a:moveTo>
                  <a:lnTo>
                    <a:pt x="15034831" y="0"/>
                  </a:lnTo>
                  <a:lnTo>
                    <a:pt x="15034831" y="14643618"/>
                  </a:lnTo>
                  <a:lnTo>
                    <a:pt x="0" y="146436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5460307" y="0"/>
              <a:ext cx="15034831" cy="14643618"/>
            </a:xfrm>
            <a:custGeom>
              <a:avLst/>
              <a:gdLst/>
              <a:ahLst/>
              <a:cxnLst/>
              <a:rect l="l" t="t" r="r" b="b"/>
              <a:pathLst>
                <a:path w="15034831" h="14643618">
                  <a:moveTo>
                    <a:pt x="0" y="0"/>
                  </a:moveTo>
                  <a:lnTo>
                    <a:pt x="15034831" y="0"/>
                  </a:lnTo>
                  <a:lnTo>
                    <a:pt x="15034831" y="14643618"/>
                  </a:lnTo>
                  <a:lnTo>
                    <a:pt x="0" y="146436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  <p:sp>
        <p:nvSpPr>
          <p:cNvPr id="6" name="Freeform 6"/>
          <p:cNvSpPr/>
          <p:nvPr/>
        </p:nvSpPr>
        <p:spPr>
          <a:xfrm>
            <a:off x="15684808" y="1397504"/>
            <a:ext cx="1574492" cy="1574492"/>
          </a:xfrm>
          <a:custGeom>
            <a:avLst/>
            <a:gdLst/>
            <a:ahLst/>
            <a:cxnLst/>
            <a:rect l="l" t="t" r="r" b="b"/>
            <a:pathLst>
              <a:path w="1574492" h="1574492">
                <a:moveTo>
                  <a:pt x="0" y="0"/>
                </a:moveTo>
                <a:lnTo>
                  <a:pt x="1574492" y="0"/>
                </a:lnTo>
                <a:lnTo>
                  <a:pt x="1574492" y="1574492"/>
                </a:lnTo>
                <a:lnTo>
                  <a:pt x="0" y="15744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028700" y="6172622"/>
            <a:ext cx="1891518" cy="2980903"/>
          </a:xfrm>
          <a:custGeom>
            <a:avLst/>
            <a:gdLst/>
            <a:ahLst/>
            <a:cxnLst/>
            <a:rect l="l" t="t" r="r" b="b"/>
            <a:pathLst>
              <a:path w="1891518" h="2980903">
                <a:moveTo>
                  <a:pt x="0" y="0"/>
                </a:moveTo>
                <a:lnTo>
                  <a:pt x="1891518" y="0"/>
                </a:lnTo>
                <a:lnTo>
                  <a:pt x="1891518" y="2980903"/>
                </a:lnTo>
                <a:lnTo>
                  <a:pt x="0" y="298090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1" name="Rectangle 10"/>
          <p:cNvSpPr/>
          <p:nvPr/>
        </p:nvSpPr>
        <p:spPr>
          <a:xfrm>
            <a:off x="1019193" y="1228788"/>
            <a:ext cx="16568720" cy="7843776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779991" y="959288"/>
            <a:ext cx="566466" cy="519824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8805743" y="866451"/>
            <a:ext cx="566466" cy="519824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17214417" y="935475"/>
            <a:ext cx="566466" cy="519824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749614" y="4853915"/>
            <a:ext cx="565326" cy="533400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753190" y="8884475"/>
            <a:ext cx="565326" cy="533400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9267109" y="8815451"/>
            <a:ext cx="565326" cy="533400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17255272" y="8879212"/>
            <a:ext cx="565326" cy="533400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17324464" y="4831604"/>
            <a:ext cx="566466" cy="519824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716177" y="1559074"/>
            <a:ext cx="16843706" cy="9829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331"/>
              </a:lnSpc>
            </a:pPr>
            <a:r>
              <a:rPr lang="en-US" sz="5400" dirty="0" smtClean="0">
                <a:solidFill>
                  <a:srgbClr val="000000"/>
                </a:solidFill>
                <a:latin typeface="Aerospace bold"/>
                <a:ea typeface="Aerospace bold"/>
                <a:cs typeface="Aerospace bold"/>
                <a:sym typeface="Aerospace bold"/>
              </a:rPr>
              <a:t>PRODEFURES, PACKAGES AND TRIGGERS</a:t>
            </a:r>
            <a:endParaRPr lang="en-US" sz="5400" dirty="0">
              <a:solidFill>
                <a:srgbClr val="000000"/>
              </a:solidFill>
              <a:latin typeface="Aerospace bold"/>
              <a:ea typeface="Aerospace bold"/>
              <a:cs typeface="Aerospace bold"/>
              <a:sym typeface="Aerospace bold"/>
            </a:endParaRPr>
          </a:p>
        </p:txBody>
      </p:sp>
      <p:sp>
        <p:nvSpPr>
          <p:cNvPr id="20" name="Rectangle 1"/>
          <p:cNvSpPr>
            <a:spLocks noChangeArrowheads="1"/>
          </p:cNvSpPr>
          <p:nvPr/>
        </p:nvSpPr>
        <p:spPr bwMode="auto">
          <a:xfrm>
            <a:off x="9317969" y="2251815"/>
            <a:ext cx="6469847" cy="64940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3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Procedures/Functions</a:t>
            </a:r>
            <a:r>
              <a:rPr kumimoji="0" lang="en-US" altLang="en-US" sz="3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register_guest</a:t>
            </a:r>
            <a:r>
              <a:rPr kumimoji="0" lang="en-US" altLang="en-US" sz="3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en-US" altLang="en-US" sz="3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process_payment</a:t>
            </a:r>
            <a:r>
              <a:rPr kumimoji="0" lang="en-US" altLang="en-US" sz="3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en-US" altLang="en-US" sz="3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get_available_rooms</a:t>
            </a:r>
            <a:endParaRPr kumimoji="0" lang="en-US" altLang="en-US" sz="3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Compound Triggers</a:t>
            </a:r>
            <a:r>
              <a:rPr kumimoji="0" lang="en-US" altLang="en-US" sz="3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Block operations on weekdays/public holidays using a </a:t>
            </a:r>
            <a:r>
              <a:rPr kumimoji="0" lang="en-US" altLang="en-US" sz="3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HOLIDAY</a:t>
            </a:r>
            <a:r>
              <a:rPr kumimoji="0" lang="en-US" altLang="en-US" sz="3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reference table</a:t>
            </a:r>
            <a:endParaRPr kumimoji="0" lang="en-US" altLang="en-US" sz="3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Packages</a:t>
            </a:r>
            <a:r>
              <a:rPr kumimoji="0" lang="en-US" altLang="en-US" sz="3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Centralized logic for reservations and reports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3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60286" y="2714834"/>
            <a:ext cx="5887832" cy="5887017"/>
          </a:xfrm>
          <a:prstGeom prst="rect">
            <a:avLst/>
          </a:prstGeom>
        </p:spPr>
      </p:pic>
      <p:sp>
        <p:nvSpPr>
          <p:cNvPr id="22" name="Freeform 6"/>
          <p:cNvSpPr/>
          <p:nvPr/>
        </p:nvSpPr>
        <p:spPr>
          <a:xfrm rot="10800000" flipH="1" flipV="1">
            <a:off x="15318369" y="6091661"/>
            <a:ext cx="1891518" cy="2980903"/>
          </a:xfrm>
          <a:custGeom>
            <a:avLst/>
            <a:gdLst/>
            <a:ahLst/>
            <a:cxnLst/>
            <a:rect l="l" t="t" r="r" b="b"/>
            <a:pathLst>
              <a:path w="1891518" h="2980903">
                <a:moveTo>
                  <a:pt x="1891518" y="2980903"/>
                </a:moveTo>
                <a:lnTo>
                  <a:pt x="0" y="2980903"/>
                </a:lnTo>
                <a:lnTo>
                  <a:pt x="0" y="0"/>
                </a:lnTo>
                <a:lnTo>
                  <a:pt x="1891518" y="0"/>
                </a:lnTo>
                <a:lnTo>
                  <a:pt x="1891518" y="2980903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10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ransition>
    <p:cover dir="rd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291677" y="-370742"/>
            <a:ext cx="22871353" cy="11028485"/>
            <a:chOff x="0" y="0"/>
            <a:chExt cx="30495138" cy="14704646"/>
          </a:xfrm>
        </p:grpSpPr>
        <p:sp>
          <p:nvSpPr>
            <p:cNvPr id="3" name="Freeform 3"/>
            <p:cNvSpPr/>
            <p:nvPr/>
          </p:nvSpPr>
          <p:spPr>
            <a:xfrm>
              <a:off x="0" y="61028"/>
              <a:ext cx="15034831" cy="14643618"/>
            </a:xfrm>
            <a:custGeom>
              <a:avLst/>
              <a:gdLst/>
              <a:ahLst/>
              <a:cxnLst/>
              <a:rect l="l" t="t" r="r" b="b"/>
              <a:pathLst>
                <a:path w="15034831" h="14643618">
                  <a:moveTo>
                    <a:pt x="0" y="0"/>
                  </a:moveTo>
                  <a:lnTo>
                    <a:pt x="15034831" y="0"/>
                  </a:lnTo>
                  <a:lnTo>
                    <a:pt x="15034831" y="14643618"/>
                  </a:lnTo>
                  <a:lnTo>
                    <a:pt x="0" y="146436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5460307" y="0"/>
              <a:ext cx="15034831" cy="14643618"/>
            </a:xfrm>
            <a:custGeom>
              <a:avLst/>
              <a:gdLst/>
              <a:ahLst/>
              <a:cxnLst/>
              <a:rect l="l" t="t" r="r" b="b"/>
              <a:pathLst>
                <a:path w="15034831" h="14643618">
                  <a:moveTo>
                    <a:pt x="0" y="0"/>
                  </a:moveTo>
                  <a:lnTo>
                    <a:pt x="15034831" y="0"/>
                  </a:lnTo>
                  <a:lnTo>
                    <a:pt x="15034831" y="14643618"/>
                  </a:lnTo>
                  <a:lnTo>
                    <a:pt x="0" y="146436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  <p:sp>
        <p:nvSpPr>
          <p:cNvPr id="11" name="Rectangle 10"/>
          <p:cNvSpPr/>
          <p:nvPr/>
        </p:nvSpPr>
        <p:spPr>
          <a:xfrm>
            <a:off x="1019193" y="1228788"/>
            <a:ext cx="16568720" cy="7843776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779991" y="959288"/>
            <a:ext cx="566466" cy="519824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8805743" y="866451"/>
            <a:ext cx="566466" cy="519824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17214417" y="935475"/>
            <a:ext cx="566466" cy="519824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749614" y="4853915"/>
            <a:ext cx="565326" cy="533400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753190" y="8884475"/>
            <a:ext cx="565326" cy="533400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9267109" y="8815451"/>
            <a:ext cx="565326" cy="533400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17255272" y="8879212"/>
            <a:ext cx="565326" cy="533400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17324464" y="4831604"/>
            <a:ext cx="566466" cy="519824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6"/>
          <p:cNvSpPr/>
          <p:nvPr/>
        </p:nvSpPr>
        <p:spPr>
          <a:xfrm flipH="1" flipV="1">
            <a:off x="1308882" y="1248197"/>
            <a:ext cx="1891518" cy="2980903"/>
          </a:xfrm>
          <a:custGeom>
            <a:avLst/>
            <a:gdLst/>
            <a:ahLst/>
            <a:cxnLst/>
            <a:rect l="l" t="t" r="r" b="b"/>
            <a:pathLst>
              <a:path w="1891518" h="2980903">
                <a:moveTo>
                  <a:pt x="1891518" y="2980903"/>
                </a:moveTo>
                <a:lnTo>
                  <a:pt x="0" y="2980903"/>
                </a:lnTo>
                <a:lnTo>
                  <a:pt x="0" y="0"/>
                </a:lnTo>
                <a:lnTo>
                  <a:pt x="1891518" y="0"/>
                </a:lnTo>
                <a:lnTo>
                  <a:pt x="1891518" y="2980903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3159420" y="1978280"/>
            <a:ext cx="13680779" cy="10643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331"/>
              </a:lnSpc>
            </a:pPr>
            <a:r>
              <a:rPr lang="en-US" sz="8588" dirty="0" smtClean="0">
                <a:solidFill>
                  <a:srgbClr val="000000"/>
                </a:solidFill>
                <a:latin typeface="Aerospace bold"/>
                <a:ea typeface="Aerospace bold"/>
                <a:cs typeface="Aerospace bold"/>
                <a:sym typeface="Aerospace bold"/>
              </a:rPr>
              <a:t>AUDITING ND SECURITY</a:t>
            </a:r>
            <a:endParaRPr lang="en-US" sz="8588" dirty="0">
              <a:solidFill>
                <a:srgbClr val="000000"/>
              </a:solidFill>
              <a:latin typeface="Aerospace bold"/>
              <a:ea typeface="Aerospace bold"/>
              <a:cs typeface="Aerospace bold"/>
              <a:sym typeface="Aerospace bold"/>
            </a:endParaRPr>
          </a:p>
        </p:txBody>
      </p:sp>
      <p:sp>
        <p:nvSpPr>
          <p:cNvPr id="8" name="Freeform 8"/>
          <p:cNvSpPr/>
          <p:nvPr/>
        </p:nvSpPr>
        <p:spPr>
          <a:xfrm>
            <a:off x="15097206" y="8373502"/>
            <a:ext cx="2093635" cy="346401"/>
          </a:xfrm>
          <a:custGeom>
            <a:avLst/>
            <a:gdLst/>
            <a:ahLst/>
            <a:cxnLst/>
            <a:rect l="l" t="t" r="r" b="b"/>
            <a:pathLst>
              <a:path w="2093635" h="346401">
                <a:moveTo>
                  <a:pt x="0" y="0"/>
                </a:moveTo>
                <a:lnTo>
                  <a:pt x="2093635" y="0"/>
                </a:lnTo>
                <a:lnTo>
                  <a:pt x="2093635" y="346401"/>
                </a:lnTo>
                <a:lnTo>
                  <a:pt x="0" y="34640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0" name="Rectangle 1"/>
          <p:cNvSpPr>
            <a:spLocks noChangeArrowheads="1"/>
          </p:cNvSpPr>
          <p:nvPr/>
        </p:nvSpPr>
        <p:spPr bwMode="auto">
          <a:xfrm>
            <a:off x="3886200" y="2963261"/>
            <a:ext cx="6886593" cy="64940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3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Trigger-Based Auditing</a:t>
            </a:r>
            <a:r>
              <a:rPr kumimoji="0" lang="en-US" altLang="en-US" sz="3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Logs each insert/update/delete in </a:t>
            </a:r>
            <a:r>
              <a:rPr kumimoji="0" lang="en-US" altLang="en-US" sz="3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AUDIT_LOG</a:t>
            </a:r>
            <a:endParaRPr kumimoji="0" lang="en-US" altLang="en-US" sz="3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Audit Table Structure</a:t>
            </a:r>
            <a:r>
              <a:rPr kumimoji="0" lang="en-US" altLang="en-US" sz="3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user_id</a:t>
            </a:r>
            <a:r>
              <a:rPr kumimoji="0" lang="en-US" altLang="en-US" sz="3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sz="3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action_time</a:t>
            </a:r>
            <a:r>
              <a:rPr kumimoji="0" lang="en-US" altLang="en-US" sz="3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sz="3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table_name</a:t>
            </a:r>
            <a:r>
              <a:rPr kumimoji="0" lang="en-US" altLang="en-US" sz="3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sz="3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operation_type</a:t>
            </a:r>
            <a:r>
              <a:rPr kumimoji="0" lang="en-US" altLang="en-US" sz="3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status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Security Benefits</a:t>
            </a:r>
            <a:r>
              <a:rPr kumimoji="0" lang="en-US" altLang="en-US" sz="3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Tracks unauthorized access attempts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Supports accountability and forensic tracking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3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147" name="Picture 3" descr="Generated image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95316" y="3051626"/>
            <a:ext cx="4141091" cy="5668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cover dir="rd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291677" y="-370742"/>
            <a:ext cx="22871353" cy="11028485"/>
            <a:chOff x="0" y="0"/>
            <a:chExt cx="30495138" cy="14704646"/>
          </a:xfrm>
        </p:grpSpPr>
        <p:sp>
          <p:nvSpPr>
            <p:cNvPr id="3" name="Freeform 3"/>
            <p:cNvSpPr/>
            <p:nvPr/>
          </p:nvSpPr>
          <p:spPr>
            <a:xfrm>
              <a:off x="0" y="61028"/>
              <a:ext cx="15034831" cy="14643618"/>
            </a:xfrm>
            <a:custGeom>
              <a:avLst/>
              <a:gdLst/>
              <a:ahLst/>
              <a:cxnLst/>
              <a:rect l="l" t="t" r="r" b="b"/>
              <a:pathLst>
                <a:path w="15034831" h="14643618">
                  <a:moveTo>
                    <a:pt x="0" y="0"/>
                  </a:moveTo>
                  <a:lnTo>
                    <a:pt x="15034831" y="0"/>
                  </a:lnTo>
                  <a:lnTo>
                    <a:pt x="15034831" y="14643618"/>
                  </a:lnTo>
                  <a:lnTo>
                    <a:pt x="0" y="146436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5460307" y="0"/>
              <a:ext cx="15034831" cy="14643618"/>
            </a:xfrm>
            <a:custGeom>
              <a:avLst/>
              <a:gdLst/>
              <a:ahLst/>
              <a:cxnLst/>
              <a:rect l="l" t="t" r="r" b="b"/>
              <a:pathLst>
                <a:path w="15034831" h="14643618">
                  <a:moveTo>
                    <a:pt x="0" y="0"/>
                  </a:moveTo>
                  <a:lnTo>
                    <a:pt x="15034831" y="0"/>
                  </a:lnTo>
                  <a:lnTo>
                    <a:pt x="15034831" y="14643618"/>
                  </a:lnTo>
                  <a:lnTo>
                    <a:pt x="0" y="146436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  <p:sp>
        <p:nvSpPr>
          <p:cNvPr id="11" name="Rectangle 10"/>
          <p:cNvSpPr/>
          <p:nvPr/>
        </p:nvSpPr>
        <p:spPr>
          <a:xfrm>
            <a:off x="1019193" y="1228788"/>
            <a:ext cx="16568720" cy="7843776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779991" y="959288"/>
            <a:ext cx="566466" cy="519824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8805743" y="866451"/>
            <a:ext cx="566466" cy="519824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17214417" y="935475"/>
            <a:ext cx="566466" cy="519824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749614" y="4853915"/>
            <a:ext cx="565326" cy="533400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753190" y="8884475"/>
            <a:ext cx="565326" cy="533400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9267109" y="8815451"/>
            <a:ext cx="565326" cy="533400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17255272" y="8879212"/>
            <a:ext cx="565326" cy="533400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17324464" y="4831604"/>
            <a:ext cx="566466" cy="519824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5684808" y="1397504"/>
            <a:ext cx="1336639" cy="1327301"/>
          </a:xfrm>
          <a:custGeom>
            <a:avLst/>
            <a:gdLst/>
            <a:ahLst/>
            <a:cxnLst/>
            <a:rect l="l" t="t" r="r" b="b"/>
            <a:pathLst>
              <a:path w="1574492" h="1574492">
                <a:moveTo>
                  <a:pt x="0" y="0"/>
                </a:moveTo>
                <a:lnTo>
                  <a:pt x="1574492" y="0"/>
                </a:lnTo>
                <a:lnTo>
                  <a:pt x="1574492" y="1574492"/>
                </a:lnTo>
                <a:lnTo>
                  <a:pt x="0" y="15744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028700" y="6057900"/>
            <a:ext cx="1891518" cy="2980903"/>
          </a:xfrm>
          <a:custGeom>
            <a:avLst/>
            <a:gdLst/>
            <a:ahLst/>
            <a:cxnLst/>
            <a:rect l="l" t="t" r="r" b="b"/>
            <a:pathLst>
              <a:path w="1891518" h="2980903">
                <a:moveTo>
                  <a:pt x="0" y="0"/>
                </a:moveTo>
                <a:lnTo>
                  <a:pt x="1891518" y="0"/>
                </a:lnTo>
                <a:lnTo>
                  <a:pt x="1891518" y="2980903"/>
                </a:lnTo>
                <a:lnTo>
                  <a:pt x="0" y="298090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0" name="Rectangle 1"/>
          <p:cNvSpPr>
            <a:spLocks noChangeArrowheads="1"/>
          </p:cNvSpPr>
          <p:nvPr/>
        </p:nvSpPr>
        <p:spPr bwMode="auto">
          <a:xfrm>
            <a:off x="3090738" y="3397389"/>
            <a:ext cx="8339262" cy="5632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Successfully implemented: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Full CRUD functionality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Advanced PL/SQL logic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Secure manipulation rules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Effective MIS process support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Test Results</a:t>
            </a:r>
            <a:r>
              <a:rPr kumimoji="0" lang="en-US" altLang="en-US" sz="3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Handled multiple booking scenarios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Holiday/weekend restrictions enforced correctly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3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3900" y="585465"/>
            <a:ext cx="6362700" cy="3338835"/>
          </a:xfrm>
          <a:prstGeom prst="rect">
            <a:avLst/>
          </a:prstGeom>
        </p:spPr>
      </p:pic>
      <p:pic>
        <p:nvPicPr>
          <p:cNvPr id="7173" name="Picture 5" descr="C:\Users\pc\Desktop\pl_sql_project\Phase IV\Screenshot 2025-05-02 150508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9480" y="3001092"/>
            <a:ext cx="5705264" cy="3996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cover dir="rd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250</TotalTime>
  <Words>521</Words>
  <Application>Microsoft Office PowerPoint</Application>
  <PresentationFormat>Custom</PresentationFormat>
  <Paragraphs>104</Paragraphs>
  <Slides>11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Arial Black</vt:lpstr>
      <vt:lpstr>Arial</vt:lpstr>
      <vt:lpstr>Helvetica</vt:lpstr>
      <vt:lpstr>Arial Rounded MT Bold</vt:lpstr>
      <vt:lpstr>Aerospace bold</vt:lpstr>
      <vt:lpstr>Arial Unicode MS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White Black Minimalist Geometric Pattern Presentation</dc:title>
  <dc:creator>IRABARUTA</dc:creator>
  <cp:lastModifiedBy>pc</cp:lastModifiedBy>
  <cp:revision>20</cp:revision>
  <dcterms:created xsi:type="dcterms:W3CDTF">2006-08-16T00:00:00Z</dcterms:created>
  <dcterms:modified xsi:type="dcterms:W3CDTF">2025-05-03T12:05:10Z</dcterms:modified>
  <dc:identifier>DAGmX-vbuyU</dc:identifier>
</cp:coreProperties>
</file>